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7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4a9a19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4a9a19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https://developer.mozilla.org/es/docs/Learn/CSS/Building_blocks/Cascade_and_inheritance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fded4b4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6fded4b4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fded4b4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6fded4b4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6fded4b4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6fded4b4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fded4b4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fded4b4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fded4b4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6fded4b4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fded4b46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6fded4b46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fded4b4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fded4b4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fded4b46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6fded4b46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6fded4b4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6fded4b4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6fded4b46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6fded4b4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Puede hacerse una demostración del modelo de página con cualquier sitio y utilizando el selector * para dotar a todos los elementos de un borde.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3f5b0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3f5b0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6fded4b46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6fded4b4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6fded4b46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6fded4b46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6fded4b46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6fded4b46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6fded4b46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6fded4b46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6fded4b46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6fded4b46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6fded4b46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6fded4b46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c3e489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c3e489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c3e4892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c3e4892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6e354ef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6e354e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565b7d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c565b7d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6e354ef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6e354ef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fded4b46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6fded4b4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fded4b46_2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6fded4b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hyperlink" Target="https://twitter.com/b0r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hyperlink" Target="https://twitter.com/b0rk/status/129141746350737409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hyperlink" Target="https://learn-the-web.algonquindesign.ca/topics/css-layout-cheat-shee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witter.com/b0rk/status/1284528767151611904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www.w3schools.com/cssref/css_websafe_fonts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fonts.google.com/" TargetMode="External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htmlquick.com/es/reference/tags/div.html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825" cy="274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3"/>
          <p:cNvSpPr txBox="1"/>
          <p:nvPr>
            <p:ph type="title"/>
          </p:nvPr>
        </p:nvSpPr>
        <p:spPr>
          <a:xfrm>
            <a:off x="4976575" y="7406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!important</a:t>
            </a:r>
            <a:endParaRPr/>
          </a:p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4976575" y="1544700"/>
            <a:ext cx="38523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 utiliza para </a:t>
            </a:r>
            <a:r>
              <a:rPr b="1" lang="en" sz="2100"/>
              <a:t>convertir una propiedad:valor particular en el elemento más específico</a:t>
            </a:r>
            <a:r>
              <a:rPr lang="en" sz="2100"/>
              <a:t>, de modo que se </a:t>
            </a:r>
            <a:r>
              <a:rPr b="1" lang="en" sz="2100"/>
              <a:t>invalidan</a:t>
            </a:r>
            <a:r>
              <a:rPr lang="en" sz="2100"/>
              <a:t> las reglas normales de la cascada.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 u="sng"/>
              <a:t>Usar con precaución.</a:t>
            </a:r>
            <a:endParaRPr sz="2100" u="sng"/>
          </a:p>
        </p:txBody>
      </p:sp>
      <p:pic>
        <p:nvPicPr>
          <p:cNvPr id="87" name="Google Shape;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5050"/>
            <a:ext cx="4582826" cy="1943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23"/>
          <p:cNvCxnSpPr/>
          <p:nvPr/>
        </p:nvCxnSpPr>
        <p:spPr>
          <a:xfrm rot="10800000">
            <a:off x="2338925" y="1184675"/>
            <a:ext cx="1294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23"/>
          <p:cNvPicPr preferRelativeResize="0"/>
          <p:nvPr/>
        </p:nvPicPr>
        <p:blipFill rotWithShape="1">
          <a:blip r:embed="rId5">
            <a:alphaModFix/>
          </a:blip>
          <a:srcRect b="35479" l="0" r="0" t="0"/>
          <a:stretch/>
        </p:blipFill>
        <p:spPr>
          <a:xfrm>
            <a:off x="0" y="3862503"/>
            <a:ext cx="4582826" cy="11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1604025" y="315510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Resultado de la primera regla sin !important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1604025" y="435570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Resultado de la primera regla con !important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Inspector de Elementos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25" y="1014900"/>
            <a:ext cx="6310750" cy="35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2463325" y="4657800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Atajo: Ctrl + Mayus + 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3">
            <a:alphaModFix/>
          </a:blip>
          <a:srcRect b="4796" l="4643" r="7251" t="8772"/>
          <a:stretch/>
        </p:blipFill>
        <p:spPr>
          <a:xfrm>
            <a:off x="419800" y="1042975"/>
            <a:ext cx="3634000" cy="32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Todo navegador </a:t>
            </a:r>
            <a:r>
              <a:rPr lang="en" sz="1600"/>
              <a:t>renderiza</a:t>
            </a:r>
            <a:r>
              <a:rPr lang="en" sz="1600"/>
              <a:t> cada elemento de la página en forma rectangular.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El modelo de caja de CSS se refiere básicamente a las propiedades </a:t>
            </a:r>
            <a:r>
              <a:rPr lang="en" sz="1600"/>
              <a:t>que</a:t>
            </a:r>
            <a:r>
              <a:rPr lang="en" sz="1600"/>
              <a:t> tiene cada elemento rectangular: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Content: </a:t>
            </a:r>
            <a:r>
              <a:rPr lang="en" sz="1600"/>
              <a:t>El contenido en sí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Padding: </a:t>
            </a:r>
            <a:r>
              <a:rPr lang="en" sz="1600"/>
              <a:t>Relleno / Espacio Interior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Border: </a:t>
            </a:r>
            <a:r>
              <a:rPr lang="en" sz="1600"/>
              <a:t>La linea del borde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Margin:</a:t>
            </a:r>
            <a:r>
              <a:rPr lang="en" sz="1600"/>
              <a:t> Margen / Espacio Exterior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0" name="Google Shape;170;p34"/>
          <p:cNvSpPr txBox="1"/>
          <p:nvPr/>
        </p:nvSpPr>
        <p:spPr>
          <a:xfrm>
            <a:off x="518925" y="1001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content-box;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518925" y="5003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border-box;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1522200" y="2416950"/>
            <a:ext cx="1429200" cy="3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2951400" y="2416950"/>
            <a:ext cx="398700" cy="3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30px</a:t>
            </a:r>
            <a:endParaRPr/>
          </a:p>
        </p:txBody>
      </p:sp>
      <p:sp>
        <p:nvSpPr>
          <p:cNvPr id="174" name="Google Shape;174;p34"/>
          <p:cNvSpPr/>
          <p:nvPr/>
        </p:nvSpPr>
        <p:spPr>
          <a:xfrm>
            <a:off x="1128375" y="2979025"/>
            <a:ext cx="2221800" cy="309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 +30px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y Height</a:t>
            </a:r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3594525" y="14346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width: 800px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2601300" y="1834825"/>
            <a:ext cx="3200400" cy="240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&lt;section&gt;</a:t>
            </a:r>
            <a:endParaRPr/>
          </a:p>
        </p:txBody>
      </p:sp>
      <p:sp>
        <p:nvSpPr>
          <p:cNvPr id="182" name="Google Shape;182;p35"/>
          <p:cNvSpPr txBox="1"/>
          <p:nvPr/>
        </p:nvSpPr>
        <p:spPr>
          <a:xfrm>
            <a:off x="6001400" y="28377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600px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padding se refiere al </a:t>
            </a:r>
            <a:r>
              <a:rPr b="1" lang="en" sz="1800"/>
              <a:t>espacio interior</a:t>
            </a:r>
            <a:r>
              <a:rPr lang="en" sz="1800"/>
              <a:t> del modelo de caja.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</a:t>
            </a:r>
            <a:r>
              <a:rPr lang="en" sz="1800"/>
              <a:t>comúnmente</a:t>
            </a:r>
            <a:r>
              <a:rPr lang="en" sz="1800"/>
              <a:t> para crear un espacio entrete el contenido y el borde de la caja (cuando se utilizan bordes y fondos)</a:t>
            </a:r>
            <a:endParaRPr sz="1800"/>
          </a:p>
        </p:txBody>
      </p:sp>
      <p:sp>
        <p:nvSpPr>
          <p:cNvPr id="189" name="Google Shape;189;p36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1" name="Google Shape;191;p36"/>
          <p:cNvCxnSpPr/>
          <p:nvPr/>
        </p:nvCxnSpPr>
        <p:spPr>
          <a:xfrm>
            <a:off x="5112000" y="3968900"/>
            <a:ext cx="0" cy="73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92" name="Google Shape;192;p36"/>
          <p:cNvCxnSpPr/>
          <p:nvPr/>
        </p:nvCxnSpPr>
        <p:spPr>
          <a:xfrm flipH="1" rot="10800000">
            <a:off x="4962225" y="2936975"/>
            <a:ext cx="681900" cy="1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6"/>
          <p:cNvCxnSpPr>
            <a:endCxn id="189" idx="1"/>
          </p:cNvCxnSpPr>
          <p:nvPr/>
        </p:nvCxnSpPr>
        <p:spPr>
          <a:xfrm rot="10800000">
            <a:off x="3720650" y="2944175"/>
            <a:ext cx="717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Borders se refiere literalmente al borde de la caja, y se coloca al “final” del padding.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mayormente con fines estéticos o para separar elementos visualmente.</a:t>
            </a:r>
            <a:endParaRPr sz="1800"/>
          </a:p>
        </p:txBody>
      </p:sp>
      <p:sp>
        <p:nvSpPr>
          <p:cNvPr id="200" name="Google Shape;200;p37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37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2" name="Google Shape;202;p37"/>
          <p:cNvCxnSpPr/>
          <p:nvPr/>
        </p:nvCxnSpPr>
        <p:spPr>
          <a:xfrm rot="10800000">
            <a:off x="5748200" y="2944175"/>
            <a:ext cx="893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37"/>
          <p:cNvCxnSpPr/>
          <p:nvPr/>
        </p:nvCxnSpPr>
        <p:spPr>
          <a:xfrm rot="10800000">
            <a:off x="5748200" y="4335500"/>
            <a:ext cx="893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" y="1226325"/>
            <a:ext cx="5143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5889425" y="1226325"/>
            <a:ext cx="294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solid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dashed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dotted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11700" y="1152475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margen se refiere al </a:t>
            </a:r>
            <a:r>
              <a:rPr b="1" lang="en" sz="1800"/>
              <a:t>espacio exterior </a:t>
            </a:r>
            <a:r>
              <a:rPr lang="en" sz="1800"/>
              <a:t>del modelo de caja.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para distanciar una caja de otra.</a:t>
            </a:r>
            <a:endParaRPr sz="1800"/>
          </a:p>
        </p:txBody>
      </p:sp>
      <p:sp>
        <p:nvSpPr>
          <p:cNvPr id="217" name="Google Shape;217;p39"/>
          <p:cNvSpPr/>
          <p:nvPr/>
        </p:nvSpPr>
        <p:spPr>
          <a:xfrm>
            <a:off x="3720650" y="2427875"/>
            <a:ext cx="1962900" cy="6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H1&gt;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3720650" y="3862550"/>
            <a:ext cx="1962900" cy="3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&lt;p&gt;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39"/>
          <p:cNvSpPr/>
          <p:nvPr/>
        </p:nvSpPr>
        <p:spPr>
          <a:xfrm>
            <a:off x="3720650" y="3105875"/>
            <a:ext cx="1962900" cy="7566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0" name="Google Shape;220;p39"/>
          <p:cNvCxnSpPr/>
          <p:nvPr/>
        </p:nvCxnSpPr>
        <p:spPr>
          <a:xfrm>
            <a:off x="4702100" y="3117575"/>
            <a:ext cx="0" cy="73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Maneras de Usar el Box Model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59111" t="0"/>
          <a:stretch/>
        </p:blipFill>
        <p:spPr>
          <a:xfrm>
            <a:off x="721800" y="1682350"/>
            <a:ext cx="282745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375" y="2214050"/>
            <a:ext cx="1961525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728" y="1710213"/>
            <a:ext cx="2588875" cy="26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/>
        </p:nvSpPr>
        <p:spPr>
          <a:xfrm>
            <a:off x="702050" y="1101800"/>
            <a:ext cx="44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Funciona con: margin, padding, border.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Resumen: Box Model (Modelo de Caja)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b="42768" l="0" r="0" t="0"/>
          <a:stretch/>
        </p:blipFill>
        <p:spPr>
          <a:xfrm>
            <a:off x="667425" y="1226162"/>
            <a:ext cx="7907699" cy="28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/>
        </p:nvSpPr>
        <p:spPr>
          <a:xfrm>
            <a:off x="3713075" y="483570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y Tipos de Colores en CSS</a:t>
            </a:r>
            <a:endParaRPr/>
          </a:p>
        </p:txBody>
      </p:sp>
      <p:pic>
        <p:nvPicPr>
          <p:cNvPr id="97" name="Google Shape;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50" y="1053100"/>
            <a:ext cx="5326499" cy="36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42873" l="0" r="0" t="0"/>
          <a:stretch/>
        </p:blipFill>
        <p:spPr>
          <a:xfrm>
            <a:off x="545063" y="1079925"/>
            <a:ext cx="8053873" cy="29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propiedad nos ayuda a indicar el comportamiento de las “cajas” con respecto a otras “cajas”.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 propiedades básicas de display son: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block: hace que el comportamiento del elemento sea como un bloque. Desplazando el siguiente bloque a la siguiente linea.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inline: el elemento se renderizará en línea con otros elementos (se coloca uno al lado de otro).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50" y="1603743"/>
            <a:ext cx="2671451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950" y="66500"/>
            <a:ext cx="2671447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961" y="3140977"/>
            <a:ext cx="2671437" cy="1537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/>
        </p:nvSpPr>
        <p:spPr>
          <a:xfrm>
            <a:off x="526425" y="4803200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Imagenes cortesía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CSS Layout Cheat Sheet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temas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z-index</a:t>
            </a:r>
            <a:endParaRPr/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Sirve para indicar </a:t>
            </a:r>
            <a:r>
              <a:rPr lang="en" sz="1400"/>
              <a:t>qué elemento iría encima y cual debajo en caso de </a:t>
            </a:r>
            <a:r>
              <a:rPr lang="en" sz="1400"/>
              <a:t>que</a:t>
            </a:r>
            <a:r>
              <a:rPr lang="en" sz="1400"/>
              <a:t> 2 elementos se sobrepongan, como si el documento tuviera profundidad.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Cosas interesantes saber: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Por defecto, todos los elementos tienen asignado un valor de z-index es </a:t>
            </a:r>
            <a:r>
              <a:rPr b="1" i="1" lang="en" sz="1400"/>
              <a:t>auto</a:t>
            </a:r>
            <a:r>
              <a:rPr lang="en" sz="1400"/>
              <a:t>, </a:t>
            </a:r>
            <a:r>
              <a:rPr lang="en" sz="1400"/>
              <a:t>que</a:t>
            </a:r>
            <a:r>
              <a:rPr lang="en" sz="1400"/>
              <a:t> corresponde a </a:t>
            </a:r>
            <a:r>
              <a:rPr b="1" lang="en" sz="1400"/>
              <a:t>0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 valor mayor </a:t>
            </a:r>
            <a:r>
              <a:rPr lang="en" sz="1400"/>
              <a:t>hará</a:t>
            </a:r>
            <a:r>
              <a:rPr lang="en" sz="1400"/>
              <a:t> </a:t>
            </a:r>
            <a:r>
              <a:rPr lang="en" sz="1400"/>
              <a:t>que</a:t>
            </a:r>
            <a:r>
              <a:rPr lang="en" sz="1400"/>
              <a:t> este se coloque delante de elementos con valores menores.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 posible usar valores en negativo.</a:t>
            </a:r>
            <a:endParaRPr sz="1400"/>
          </a:p>
        </p:txBody>
      </p:sp>
      <p:grpSp>
        <p:nvGrpSpPr>
          <p:cNvPr id="264" name="Google Shape;264;p45"/>
          <p:cNvGrpSpPr/>
          <p:nvPr/>
        </p:nvGrpSpPr>
        <p:grpSpPr>
          <a:xfrm>
            <a:off x="44325" y="233575"/>
            <a:ext cx="4524525" cy="2463475"/>
            <a:chOff x="44325" y="233575"/>
            <a:chExt cx="4524525" cy="2463475"/>
          </a:xfrm>
        </p:grpSpPr>
        <p:pic>
          <p:nvPicPr>
            <p:cNvPr id="265" name="Google Shape;265;p45"/>
            <p:cNvPicPr preferRelativeResize="0"/>
            <p:nvPr/>
          </p:nvPicPr>
          <p:blipFill rotWithShape="1">
            <a:blip r:embed="rId3">
              <a:alphaModFix/>
            </a:blip>
            <a:srcRect b="0" l="0" r="16597" t="0"/>
            <a:stretch/>
          </p:blipFill>
          <p:spPr>
            <a:xfrm>
              <a:off x="44325" y="233575"/>
              <a:ext cx="4484826" cy="24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45"/>
            <p:cNvSpPr/>
            <p:nvPr/>
          </p:nvSpPr>
          <p:spPr>
            <a:xfrm>
              <a:off x="2671050" y="669400"/>
              <a:ext cx="1897800" cy="41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50" y="2771450"/>
            <a:ext cx="3162050" cy="2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4">
            <a:alphaModFix/>
          </a:blip>
          <a:srcRect b="43280" l="0" r="0" t="13369"/>
          <a:stretch/>
        </p:blipFill>
        <p:spPr>
          <a:xfrm>
            <a:off x="199225" y="1811425"/>
            <a:ext cx="6417225" cy="17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 rotWithShape="1">
          <a:blip r:embed="rId4">
            <a:alphaModFix/>
          </a:blip>
          <a:srcRect b="0" l="66245" r="0" t="56649"/>
          <a:stretch/>
        </p:blipFill>
        <p:spPr>
          <a:xfrm>
            <a:off x="6616450" y="1837425"/>
            <a:ext cx="2166050" cy="17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4">
            <a:alphaModFix/>
          </a:blip>
          <a:srcRect b="87078" l="0" r="0" t="0"/>
          <a:stretch/>
        </p:blipFill>
        <p:spPr>
          <a:xfrm>
            <a:off x="1529950" y="321350"/>
            <a:ext cx="6417225" cy="5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en la práctica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50" y="1128250"/>
            <a:ext cx="6637025" cy="3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</a:t>
            </a:r>
            <a:r>
              <a:rPr lang="en"/>
              <a:t>Familias de Fuentes Web Safe</a:t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700" y="1971873"/>
            <a:ext cx="1586325" cy="8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737450" y="1952050"/>
            <a:ext cx="35694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Arial (sans-serif)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Verdana (sans-serif)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Helvetica (sans-serif)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Tahoma (sans-serif)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Trebuchet MS (sans-serif)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Times New Roman (serif)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Georgia (serif)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Garamond (serif)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Courier New (monospace)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Brush Script MT (cursive)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848975" y="941925"/>
            <a:ext cx="782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La propiedad font-family nos permite escoger la fuente a utilizar.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Las fuentes Web Safe son aquellas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que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normalmente vienen instaladas en los Sistemas Operativos por defecto y garantizan una correcta visualización.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3588075" y="1952050"/>
            <a:ext cx="35694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 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Arial, sans-serif;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 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Verdana, sans-serif;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 Helvetica, sans-serif;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 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Tahoma, sans-serif;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 'Trebuchet MS', sans-serif;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Nunito"/>
                <a:ea typeface="Nunito"/>
                <a:cs typeface="Nunito"/>
                <a:sym typeface="Nunito"/>
              </a:rPr>
              <a:t>font-family:</a:t>
            </a:r>
            <a:r>
              <a:rPr lang="en" sz="1150">
                <a:latin typeface="Nunito"/>
                <a:ea typeface="Nunito"/>
                <a:cs typeface="Nunito"/>
                <a:sym typeface="Nunito"/>
              </a:rPr>
              <a:t> 'Times New Roman', serif;</a:t>
            </a:r>
            <a:endParaRPr sz="11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2349075" y="4743300"/>
            <a:ext cx="45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Referencia: </a:t>
            </a: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W3 Schools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Externas desde Google</a:t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927800" y="991850"/>
            <a:ext cx="721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También es posible usar alguna fuente en particular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que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no venga por defecto en el sistema operativo. Un servicio popular es el de Google Fonts.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50" y="1758325"/>
            <a:ext cx="4421549" cy="26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2221275" y="4603525"/>
            <a:ext cx="45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https://fonts.google.com/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650" y="1703150"/>
            <a:ext cx="2565100" cy="2943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6"/>
          <p:cNvCxnSpPr>
            <a:endCxn id="116" idx="1"/>
          </p:cNvCxnSpPr>
          <p:nvPr/>
        </p:nvCxnSpPr>
        <p:spPr>
          <a:xfrm flipH="1" rot="10800000">
            <a:off x="5318350" y="3174663"/>
            <a:ext cx="732300" cy="7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Otras propiedades con font</a:t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7233" l="0" r="0" t="7963"/>
          <a:stretch/>
        </p:blipFill>
        <p:spPr>
          <a:xfrm>
            <a:off x="1444700" y="1085850"/>
            <a:ext cx="66323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1750000" y="4099050"/>
            <a:ext cx="454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Nunito"/>
                <a:ea typeface="Nunito"/>
                <a:cs typeface="Nunito"/>
                <a:sym typeface="Nunito"/>
              </a:rPr>
              <a:t>font-size: 40px;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text-align</a:t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75" y="1102117"/>
            <a:ext cx="48672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text-decoration</a:t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38" y="1385850"/>
            <a:ext cx="549592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/>
          <p:nvPr/>
        </p:nvSpPr>
        <p:spPr>
          <a:xfrm>
            <a:off x="2259825" y="3521450"/>
            <a:ext cx="1691400" cy="23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 (division)</a:t>
            </a:r>
            <a:endParaRPr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un </a:t>
            </a:r>
            <a:r>
              <a:rPr b="1" lang="en" sz="1600"/>
              <a:t>contenedor genérico sin un significado semántico</a:t>
            </a:r>
            <a:r>
              <a:rPr lang="en" sz="1600"/>
              <a:t> en particular. Sirve para crear secciones o agrupar contenidos con fines mayormente </a:t>
            </a:r>
            <a:r>
              <a:rPr lang="en" sz="1600"/>
              <a:t>estéticos (donde usamos atributos como </a:t>
            </a:r>
            <a:r>
              <a:rPr b="1" i="1" lang="en" sz="1600"/>
              <a:t>class</a:t>
            </a:r>
            <a:r>
              <a:rPr lang="en" sz="1600"/>
              <a:t> y/o </a:t>
            </a:r>
            <a:r>
              <a:rPr b="1" i="1" lang="en" sz="1600"/>
              <a:t>id</a:t>
            </a:r>
            <a:r>
              <a:rPr lang="en" sz="1600"/>
              <a:t> para ello)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Es buena práctica solo usarlo cuando existan casos en </a:t>
            </a:r>
            <a:r>
              <a:rPr lang="en" sz="1600"/>
              <a:t>que</a:t>
            </a:r>
            <a:r>
              <a:rPr lang="en" sz="1600"/>
              <a:t> no corresponda usar etiquetas como: </a:t>
            </a:r>
            <a:r>
              <a:rPr b="1" lang="en" sz="1600"/>
              <a:t>&lt;main&gt;</a:t>
            </a:r>
            <a:r>
              <a:rPr lang="en" sz="1600"/>
              <a:t>, </a:t>
            </a:r>
            <a:r>
              <a:rPr b="1" lang="en" sz="1600"/>
              <a:t>&lt;header&gt;</a:t>
            </a:r>
            <a:r>
              <a:rPr lang="en" sz="1600"/>
              <a:t> &lt;footer&gt;, &lt;nav&gt;, &lt;article&gt; ó &lt;section&gt;.</a:t>
            </a:r>
            <a:endParaRPr sz="1600"/>
          </a:p>
        </p:txBody>
      </p:sp>
      <p:sp>
        <p:nvSpPr>
          <p:cNvPr id="144" name="Google Shape;144;p30"/>
          <p:cNvSpPr txBox="1"/>
          <p:nvPr/>
        </p:nvSpPr>
        <p:spPr>
          <a:xfrm>
            <a:off x="5031025" y="467922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</a:rPr>
              <a:t>Referencia: </a:t>
            </a:r>
            <a:r>
              <a:rPr lang="en" sz="800" u="sng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Quick</a:t>
            </a:r>
            <a:endParaRPr sz="800">
              <a:solidFill>
                <a:srgbClr val="B4A7D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25" y="1106250"/>
            <a:ext cx="4239206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ctrTitle"/>
          </p:nvPr>
        </p:nvSpPr>
        <p:spPr>
          <a:xfrm>
            <a:off x="311700" y="156977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CSS Parte 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 y Display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